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14"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32C638-B76A-47E7-9852-87C4028774F0}" type="slidenum">
              <a:rPr lang="en-AU" smtClean="0"/>
              <a:pPr/>
              <a:t>‹#›</a:t>
            </a:fld>
            <a:endParaRPr lang="en-AU"/>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32C638-B76A-47E7-9852-87C4028774F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5" name="Footer Placeholder 4"/>
          <p:cNvSpPr>
            <a:spLocks noGrp="1"/>
          </p:cNvSpPr>
          <p:nvPr>
            <p:ph type="ftr" sz="quarter" idx="11"/>
          </p:nvPr>
        </p:nvSpPr>
        <p:spPr>
          <a:xfrm>
            <a:off x="2640597" y="6377459"/>
            <a:ext cx="3836404" cy="365125"/>
          </a:xfrm>
        </p:spPr>
        <p:txBody>
          <a:bodyPr/>
          <a:lstStyle/>
          <a:p>
            <a:endParaRPr lang="en-AU"/>
          </a:p>
        </p:txBody>
      </p:sp>
      <p:sp>
        <p:nvSpPr>
          <p:cNvPr id="6" name="Slide Number Placeholder 5"/>
          <p:cNvSpPr>
            <a:spLocks noGrp="1"/>
          </p:cNvSpPr>
          <p:nvPr>
            <p:ph type="sldNum" sz="quarter" idx="12"/>
          </p:nvPr>
        </p:nvSpPr>
        <p:spPr/>
        <p:txBody>
          <a:bodyPr/>
          <a:lstStyle/>
          <a:p>
            <a:fld id="{2A32C638-B76A-47E7-9852-87C4028774F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32C638-B76A-47E7-9852-87C4028774F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32C638-B76A-47E7-9852-87C4028774F0}"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A32C638-B76A-47E7-9852-87C4028774F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A32C638-B76A-47E7-9852-87C4028774F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A32C638-B76A-47E7-9852-87C4028774F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A32C638-B76A-47E7-9852-87C4028774F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AF94711-7E42-4104-93F9-DA5497AF48E2}" type="datetimeFigureOut">
              <a:rPr lang="en-AU" smtClean="0"/>
              <a:pPr/>
              <a:t>13/09/2011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A32C638-B76A-47E7-9852-87C4028774F0}" type="slidenum">
              <a:rPr lang="en-AU" smtClean="0"/>
              <a:pPr/>
              <a:t>‹#›</a:t>
            </a:fld>
            <a:endParaRPr lang="en-AU"/>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AF94711-7E42-4104-93F9-DA5497AF48E2}" type="datetimeFigureOut">
              <a:rPr lang="en-AU" smtClean="0"/>
              <a:pPr/>
              <a:t>13/09/2011</a:t>
            </a:fld>
            <a:endParaRPr lang="en-AU"/>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AU"/>
          </a:p>
        </p:txBody>
      </p:sp>
      <p:sp>
        <p:nvSpPr>
          <p:cNvPr id="7" name="Slide Number Placeholder 6"/>
          <p:cNvSpPr>
            <a:spLocks noGrp="1"/>
          </p:cNvSpPr>
          <p:nvPr>
            <p:ph type="sldNum" sz="quarter" idx="12"/>
          </p:nvPr>
        </p:nvSpPr>
        <p:spPr>
          <a:xfrm>
            <a:off x="8339328" y="1170432"/>
            <a:ext cx="733864" cy="201168"/>
          </a:xfrm>
        </p:spPr>
        <p:txBody>
          <a:bodyPr/>
          <a:lstStyle/>
          <a:p>
            <a:fld id="{2A32C638-B76A-47E7-9852-87C4028774F0}"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AF94711-7E42-4104-93F9-DA5497AF48E2}" type="datetimeFigureOut">
              <a:rPr lang="en-AU" smtClean="0"/>
              <a:pPr/>
              <a:t>13/09/2011</a:t>
            </a:fld>
            <a:endParaRPr lang="en-AU"/>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AU"/>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2A32C638-B76A-47E7-9852-87C4028774F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smtClean="0"/>
              <a:t>Planning programs that enhance personal effectiveness</a:t>
            </a:r>
            <a:endParaRPr lang="en-AU" dirty="0"/>
          </a:p>
        </p:txBody>
      </p:sp>
      <p:sp>
        <p:nvSpPr>
          <p:cNvPr id="3" name="Subtitle 2"/>
          <p:cNvSpPr>
            <a:spLocks noGrp="1"/>
          </p:cNvSpPr>
          <p:nvPr>
            <p:ph type="subTitle" idx="1"/>
          </p:nvPr>
        </p:nvSpPr>
        <p:spPr/>
        <p:txBody>
          <a:bodyPr/>
          <a:lstStyle/>
          <a:p>
            <a:r>
              <a:rPr lang="en-AU" smtClean="0"/>
              <a:t>Managing programs that promote personal effectiveness</a:t>
            </a:r>
            <a:endParaRPr lang="en-US" smtClean="0"/>
          </a:p>
          <a:p>
            <a:r>
              <a:rPr lang="en-AU" smtClean="0"/>
              <a:t> </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to="" calcmode="lin" valueType="num">
                                      <p:cBhvr>
                                        <p:cTn id="10" dur="1" fill="hold"/>
                                        <p:tgtEl>
                                          <p:spTgt spid="3">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scheduling methods</a:t>
            </a:r>
            <a:endParaRPr lang="en-AU" dirty="0"/>
          </a:p>
        </p:txBody>
      </p:sp>
      <p:sp>
        <p:nvSpPr>
          <p:cNvPr id="3" name="Content Placeholder 2"/>
          <p:cNvSpPr>
            <a:spLocks noGrp="1"/>
          </p:cNvSpPr>
          <p:nvPr>
            <p:ph sz="half" idx="1"/>
          </p:nvPr>
        </p:nvSpPr>
        <p:spPr/>
        <p:txBody>
          <a:bodyPr/>
          <a:lstStyle/>
          <a:p>
            <a:r>
              <a:rPr lang="en-AU" dirty="0" smtClean="0"/>
              <a:t>A variety of schedules can be used to communicate and keep track of project tasks . They include:</a:t>
            </a:r>
          </a:p>
          <a:p>
            <a:r>
              <a:rPr lang="en-AU" dirty="0" smtClean="0"/>
              <a:t>Milestone charting</a:t>
            </a:r>
          </a:p>
          <a:p>
            <a:r>
              <a:rPr lang="en-AU" dirty="0" smtClean="0"/>
              <a:t>Network diagrams</a:t>
            </a:r>
          </a:p>
          <a:p>
            <a:r>
              <a:rPr lang="en-AU" dirty="0" smtClean="0"/>
              <a:t>Gantt Charts</a:t>
            </a:r>
          </a:p>
          <a:p>
            <a:r>
              <a:rPr lang="en-AU" dirty="0" smtClean="0"/>
              <a:t>Time &amp; resource estimates</a:t>
            </a:r>
            <a:endParaRPr lang="en-AU" dirty="0"/>
          </a:p>
        </p:txBody>
      </p:sp>
      <p:pic>
        <p:nvPicPr>
          <p:cNvPr id="2050" name="Picture 2"/>
          <p:cNvPicPr>
            <a:picLocks noGrp="1" noChangeAspect="1" noChangeArrowheads="1"/>
          </p:cNvPicPr>
          <p:nvPr>
            <p:ph sz="half" idx="2"/>
          </p:nvPr>
        </p:nvPicPr>
        <p:blipFill>
          <a:blip r:embed="rId2" cstate="print"/>
          <a:srcRect/>
          <a:stretch>
            <a:fillRect/>
          </a:stretch>
        </p:blipFill>
        <p:spPr bwMode="auto">
          <a:xfrm rot="10800000">
            <a:off x="3923928" y="2469432"/>
            <a:ext cx="5137122" cy="333583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to="" calcmode="lin" valueType="num">
                                      <p:cBhvr>
                                        <p:cTn id="10" dur="1" fill="hold"/>
                                        <p:tgtEl>
                                          <p:spTgt spid="3">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to="" calcmode="lin" valueType="num">
                                      <p:cBhvr>
                                        <p:cTn id="20" dur="1" fill="hold"/>
                                        <p:tgtEl>
                                          <p:spTgt spid="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to="" calcmode="lin" valueType="num">
                                      <p:cBhvr>
                                        <p:cTn id="25" dur="1" fill="hold"/>
                                        <p:tgtEl>
                                          <p:spTgt spid="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to="" calcmode="lin" valueType="num">
                                      <p:cBhvr>
                                        <p:cTn id="30" dur="1" fill="hold"/>
                                        <p:tgtEl>
                                          <p:spTgt spid="3">
                                            <p:txEl>
                                              <p:pRg st="4" end="4"/>
                                            </p:txEl>
                                          </p:spTgt>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2050"/>
                                        </p:tgtEl>
                                        <p:attrNameLst>
                                          <p:attrName>style.visibility</p:attrName>
                                        </p:attrNameLst>
                                      </p:cBhvr>
                                      <p:to>
                                        <p:strVal val="visible"/>
                                      </p:to>
                                    </p:set>
                                    <p:anim to="" calcmode="lin" valueType="num">
                                      <p:cBhvr>
                                        <p:cTn id="33" dur="1" fill="hold"/>
                                        <p:tgtEl>
                                          <p:spTgt spid="205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Summary</a:t>
            </a:r>
            <a:endParaRPr lang="en-AU" dirty="0"/>
          </a:p>
        </p:txBody>
      </p:sp>
      <p:sp>
        <p:nvSpPr>
          <p:cNvPr id="6" name="Content Placeholder 5"/>
          <p:cNvSpPr>
            <a:spLocks noGrp="1"/>
          </p:cNvSpPr>
          <p:nvPr>
            <p:ph idx="1"/>
          </p:nvPr>
        </p:nvSpPr>
        <p:spPr/>
        <p:txBody>
          <a:bodyPr>
            <a:normAutofit fontScale="92500" lnSpcReduction="10000"/>
          </a:bodyPr>
          <a:lstStyle/>
          <a:p>
            <a:r>
              <a:rPr lang="en-AU" sz="2800" dirty="0" smtClean="0"/>
              <a:t>A project is a series of steps designed to co-ordinate the achievement of specific objectives. The project management process is essentially another form of problem solving </a:t>
            </a:r>
          </a:p>
          <a:p>
            <a:r>
              <a:rPr lang="en-AU" sz="2800" dirty="0" smtClean="0"/>
              <a:t>Key questions addressed by the project plane are:</a:t>
            </a:r>
          </a:p>
          <a:p>
            <a:r>
              <a:rPr lang="en-AU" sz="2800" dirty="0" smtClean="0"/>
              <a:t>What tasks need to be done?</a:t>
            </a:r>
          </a:p>
          <a:p>
            <a:r>
              <a:rPr lang="en-AU" sz="2800" dirty="0" smtClean="0"/>
              <a:t>When do they need to be completed?</a:t>
            </a:r>
          </a:p>
          <a:p>
            <a:r>
              <a:rPr lang="en-AU" sz="2800" dirty="0" smtClean="0"/>
              <a:t>Which tasks are dependent upon which other tasks?</a:t>
            </a:r>
          </a:p>
          <a:p>
            <a:r>
              <a:rPr lang="en-AU" sz="2800" dirty="0" smtClean="0"/>
              <a:t>Who is going to complete each of the tasks?</a:t>
            </a:r>
          </a:p>
          <a:p>
            <a:r>
              <a:rPr lang="en-AU" sz="2800" dirty="0" smtClean="0"/>
              <a:t>What resources are needed to complete the tasks?</a:t>
            </a:r>
          </a:p>
          <a:p>
            <a:r>
              <a:rPr lang="en-AU" sz="2800" dirty="0" smtClean="0"/>
              <a:t>What are the important dates or milestones for the completion of tasks?</a:t>
            </a:r>
          </a:p>
          <a:p>
            <a:endParaRPr lang="en-A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 to="" calcmode="lin" valueType="num">
                                      <p:cBhvr>
                                        <p:cTn id="10" dur="1" fill="hold"/>
                                        <p:tgtEl>
                                          <p:spTgt spid="6">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to="" calcmode="lin" valueType="num">
                                      <p:cBhvr>
                                        <p:cTn id="15" dur="1" fill="hold"/>
                                        <p:tgtEl>
                                          <p:spTgt spid="6">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to="" calcmode="lin" valueType="num">
                                      <p:cBhvr>
                                        <p:cTn id="20" dur="1" fill="hold"/>
                                        <p:tgtEl>
                                          <p:spTgt spid="6">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to="" calcmode="lin" valueType="num">
                                      <p:cBhvr>
                                        <p:cTn id="25" dur="1" fill="hold"/>
                                        <p:tgtEl>
                                          <p:spTgt spid="6">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to="" calcmode="lin" valueType="num">
                                      <p:cBhvr>
                                        <p:cTn id="30" dur="1" fill="hold"/>
                                        <p:tgtEl>
                                          <p:spTgt spid="6">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to="" calcmode="lin" valueType="num">
                                      <p:cBhvr>
                                        <p:cTn id="35" dur="1" fill="hold"/>
                                        <p:tgtEl>
                                          <p:spTgt spid="6">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grpId="0" nodeType="clickEffect">
                                  <p:stCondLst>
                                    <p:cond delay="0"/>
                                  </p:stCondLst>
                                  <p:childTnLst>
                                    <p:set>
                                      <p:cBhvr>
                                        <p:cTn id="39" dur="1" fill="hold">
                                          <p:stCondLst>
                                            <p:cond delay="0"/>
                                          </p:stCondLst>
                                        </p:cTn>
                                        <p:tgtEl>
                                          <p:spTgt spid="6">
                                            <p:txEl>
                                              <p:pRg st="6" end="6"/>
                                            </p:txEl>
                                          </p:spTgt>
                                        </p:tgtEl>
                                        <p:attrNameLst>
                                          <p:attrName>style.visibility</p:attrName>
                                        </p:attrNameLst>
                                      </p:cBhvr>
                                      <p:to>
                                        <p:strVal val="visible"/>
                                      </p:to>
                                    </p:set>
                                    <p:anim to="" calcmode="lin" valueType="num">
                                      <p:cBhvr>
                                        <p:cTn id="40" dur="1" fill="hold"/>
                                        <p:tgtEl>
                                          <p:spTgt spid="6">
                                            <p:txEl>
                                              <p:pRg st="6" end="6"/>
                                            </p:txEl>
                                          </p:spTgt>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grpId="0" nodeType="clickEffect">
                                  <p:stCondLst>
                                    <p:cond delay="0"/>
                                  </p:stCondLst>
                                  <p:childTnLst>
                                    <p:set>
                                      <p:cBhvr>
                                        <p:cTn id="44" dur="1" fill="hold">
                                          <p:stCondLst>
                                            <p:cond delay="0"/>
                                          </p:stCondLst>
                                        </p:cTn>
                                        <p:tgtEl>
                                          <p:spTgt spid="6">
                                            <p:txEl>
                                              <p:pRg st="7" end="7"/>
                                            </p:txEl>
                                          </p:spTgt>
                                        </p:tgtEl>
                                        <p:attrNameLst>
                                          <p:attrName>style.visibility</p:attrName>
                                        </p:attrNameLst>
                                      </p:cBhvr>
                                      <p:to>
                                        <p:strVal val="visible"/>
                                      </p:to>
                                    </p:set>
                                    <p:anim to="" calcmode="lin" valueType="num">
                                      <p:cBhvr>
                                        <p:cTn id="45" dur="1" fill="hold"/>
                                        <p:tgtEl>
                                          <p:spTgt spid="6">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Student readings/activities</a:t>
            </a:r>
            <a:endParaRPr lang="en-AU" dirty="0"/>
          </a:p>
        </p:txBody>
      </p:sp>
      <p:sp>
        <p:nvSpPr>
          <p:cNvPr id="3" name="Content Placeholder 2"/>
          <p:cNvSpPr>
            <a:spLocks noGrp="1"/>
          </p:cNvSpPr>
          <p:nvPr>
            <p:ph idx="1"/>
          </p:nvPr>
        </p:nvSpPr>
        <p:spPr/>
        <p:txBody>
          <a:bodyPr>
            <a:normAutofit/>
          </a:bodyPr>
          <a:lstStyle/>
          <a:p>
            <a:r>
              <a:rPr lang="en-AU" sz="2400" dirty="0" smtClean="0"/>
              <a:t>Refer to project mgt tools                                                                                                    </a:t>
            </a:r>
          </a:p>
          <a:p>
            <a:pPr>
              <a:buNone/>
            </a:pPr>
            <a:r>
              <a:rPr lang="en-AU" sz="2400" dirty="0" smtClean="0"/>
              <a:t>      PDF handout</a:t>
            </a:r>
          </a:p>
          <a:p>
            <a:pPr>
              <a:buNone/>
            </a:pPr>
            <a:endParaRPr lang="en-AU" sz="2400" dirty="0" smtClean="0"/>
          </a:p>
          <a:p>
            <a:r>
              <a:rPr lang="en-AU" sz="2400" dirty="0" smtClean="0"/>
              <a:t>Using the data from your survey</a:t>
            </a:r>
          </a:p>
          <a:p>
            <a:pPr>
              <a:buNone/>
            </a:pPr>
            <a:r>
              <a:rPr lang="en-AU" sz="2400" dirty="0" smtClean="0"/>
              <a:t>      prepare to report to management   </a:t>
            </a:r>
          </a:p>
          <a:p>
            <a:pPr>
              <a:buNone/>
            </a:pPr>
            <a:endParaRPr lang="en-AU" sz="2400" dirty="0" smtClean="0"/>
          </a:p>
          <a:p>
            <a:pPr>
              <a:buNone/>
            </a:pPr>
            <a:r>
              <a:rPr lang="en-AU" sz="2400" dirty="0" smtClean="0"/>
              <a:t>                                                                                                                      </a:t>
            </a:r>
            <a:endParaRPr lang="en-AU" sz="2400" dirty="0"/>
          </a:p>
        </p:txBody>
      </p:sp>
      <p:graphicFrame>
        <p:nvGraphicFramePr>
          <p:cNvPr id="3074" name="Object 2"/>
          <p:cNvGraphicFramePr>
            <a:graphicFrameLocks noChangeAspect="1"/>
          </p:cNvGraphicFramePr>
          <p:nvPr/>
        </p:nvGraphicFramePr>
        <p:xfrm>
          <a:off x="5516637" y="1813272"/>
          <a:ext cx="2871787" cy="4064000"/>
        </p:xfrm>
        <a:graphic>
          <a:graphicData uri="http://schemas.openxmlformats.org/presentationml/2006/ole">
            <p:oleObj spid="_x0000_s3074" name="Acrobat Document" r:id="rId3" imgW="5667146" imgH="8019898" progId="AcroExch.Document.7">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to="" calcmode="lin" valueType="num">
                                      <p:cBhvr>
                                        <p:cTn id="10" dur="1" fill="hold"/>
                                        <p:tgtEl>
                                          <p:spTgt spid="3">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to="" calcmode="lin" valueType="num">
                                      <p:cBhvr>
                                        <p:cTn id="20" dur="1" fill="hold"/>
                                        <p:tgtEl>
                                          <p:spTgt spid="3">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to="" calcmode="lin" valueType="num">
                                      <p:cBhvr>
                                        <p:cTn id="25" dur="1" fill="hold"/>
                                        <p:tgtEl>
                                          <p:spTgt spid="3">
                                            <p:txEl>
                                              <p:pRg st="4" end="4"/>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 to="" calcmode="lin" valueType="num">
                                      <p:cBhvr>
                                        <p:cTn id="30" dur="1" fill="hold"/>
                                        <p:tgtEl>
                                          <p:spTgt spid="3">
                                            <p:txEl>
                                              <p:pRg st="6" end="6"/>
                                            </p:txEl>
                                          </p:spTgt>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3074"/>
                                        </p:tgtEl>
                                        <p:attrNameLst>
                                          <p:attrName>style.visibility</p:attrName>
                                        </p:attrNameLst>
                                      </p:cBhvr>
                                      <p:to>
                                        <p:strVal val="visible"/>
                                      </p:to>
                                    </p:set>
                                    <p:anim to="" calcmode="lin" valueType="num">
                                      <p:cBhvr>
                                        <p:cTn id="33" dur="1" fill="hold"/>
                                        <p:tgtEl>
                                          <p:spTgt spid="307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a:t>
            </a:r>
            <a:endParaRPr lang="en-AU" dirty="0"/>
          </a:p>
        </p:txBody>
      </p:sp>
      <p:sp>
        <p:nvSpPr>
          <p:cNvPr id="4" name="Content Placeholder 3"/>
          <p:cNvSpPr>
            <a:spLocks noGrp="1"/>
          </p:cNvSpPr>
          <p:nvPr>
            <p:ph sz="half" idx="1"/>
          </p:nvPr>
        </p:nvSpPr>
        <p:spPr>
          <a:xfrm>
            <a:off x="251520" y="1773936"/>
            <a:ext cx="4896544" cy="4623816"/>
          </a:xfrm>
        </p:spPr>
        <p:txBody>
          <a:bodyPr>
            <a:normAutofit lnSpcReduction="10000"/>
          </a:bodyPr>
          <a:lstStyle/>
          <a:p>
            <a:r>
              <a:rPr lang="en-AU" sz="2400" dirty="0" smtClean="0"/>
              <a:t>Once an program has been endorsed then the planning phase of the project starts</a:t>
            </a:r>
          </a:p>
          <a:p>
            <a:r>
              <a:rPr lang="en-AU" sz="2400" dirty="0" smtClean="0"/>
              <a:t>Project planning involves the identification of the tasks and activities needed to complete the proposed project</a:t>
            </a:r>
          </a:p>
          <a:p>
            <a:r>
              <a:rPr lang="en-AU" sz="2400" dirty="0" smtClean="0"/>
              <a:t>Also estimating the timelines and resources  that  for completion</a:t>
            </a:r>
          </a:p>
          <a:p>
            <a:r>
              <a:rPr lang="en-AU" sz="2400" dirty="0" smtClean="0"/>
              <a:t>Developing schedules that depict the most logical sequence of events</a:t>
            </a:r>
          </a:p>
          <a:p>
            <a:r>
              <a:rPr lang="en-AU" sz="2400" dirty="0" smtClean="0"/>
              <a:t>Form a project team</a:t>
            </a:r>
            <a:endParaRPr lang="en-AU" sz="2400" dirty="0"/>
          </a:p>
        </p:txBody>
      </p:sp>
      <p:pic>
        <p:nvPicPr>
          <p:cNvPr id="6" name="Content Placeholder 5" descr="IMG_0116.JPG"/>
          <p:cNvPicPr>
            <a:picLocks noGrp="1" noChangeAspect="1"/>
          </p:cNvPicPr>
          <p:nvPr>
            <p:ph sz="half" idx="2"/>
          </p:nvPr>
        </p:nvPicPr>
        <p:blipFill>
          <a:blip r:embed="rId2" cstate="print"/>
          <a:stretch>
            <a:fillRect/>
          </a:stretch>
        </p:blipFill>
        <p:spPr>
          <a:xfrm>
            <a:off x="5143500" y="1799431"/>
            <a:ext cx="3048000" cy="4572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to="" calcmode="lin" valueType="num">
                                      <p:cBhvr>
                                        <p:cTn id="15" dur="1" fill="hold"/>
                                        <p:tgtEl>
                                          <p:spTgt spid="4">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to="" calcmode="lin" valueType="num">
                                      <p:cBhvr>
                                        <p:cTn id="20" dur="1" fill="hold"/>
                                        <p:tgtEl>
                                          <p:spTgt spid="4">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to="" calcmode="lin" valueType="num">
                                      <p:cBhvr>
                                        <p:cTn id="25" dur="1" fill="hold"/>
                                        <p:tgtEl>
                                          <p:spTgt spid="4">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to="" calcmode="lin" valueType="num">
                                      <p:cBhvr>
                                        <p:cTn id="30" dur="1" fill="hold"/>
                                        <p:tgtEl>
                                          <p:spTgt spid="4">
                                            <p:txEl>
                                              <p:pRg st="4" end="4"/>
                                            </p:txEl>
                                          </p:spTgt>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to="" calcmode="lin" valueType="num">
                                      <p:cBhvr>
                                        <p:cTn id="33"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smtClean="0"/>
              <a:t>Project management methodology</a:t>
            </a:r>
            <a:endParaRPr lang="en-AU" dirty="0"/>
          </a:p>
        </p:txBody>
      </p:sp>
      <p:sp>
        <p:nvSpPr>
          <p:cNvPr id="6" name="Content Placeholder 5"/>
          <p:cNvSpPr>
            <a:spLocks noGrp="1"/>
          </p:cNvSpPr>
          <p:nvPr>
            <p:ph sz="half" idx="1"/>
          </p:nvPr>
        </p:nvSpPr>
        <p:spPr/>
        <p:txBody>
          <a:bodyPr/>
          <a:lstStyle/>
          <a:p>
            <a:r>
              <a:rPr lang="en-AU" dirty="0" smtClean="0"/>
              <a:t>Advantages include:</a:t>
            </a:r>
          </a:p>
          <a:p>
            <a:r>
              <a:rPr lang="en-AU" dirty="0" smtClean="0"/>
              <a:t>More purpose and direction</a:t>
            </a:r>
          </a:p>
          <a:p>
            <a:r>
              <a:rPr lang="en-AU" dirty="0" smtClean="0"/>
              <a:t>More efficient use of time</a:t>
            </a:r>
          </a:p>
          <a:p>
            <a:r>
              <a:rPr lang="en-AU" dirty="0" smtClean="0"/>
              <a:t>Eliminate false starts</a:t>
            </a:r>
          </a:p>
          <a:p>
            <a:r>
              <a:rPr lang="en-AU" dirty="0" smtClean="0"/>
              <a:t>More effective control of resources</a:t>
            </a:r>
          </a:p>
          <a:p>
            <a:r>
              <a:rPr lang="en-AU" dirty="0" smtClean="0"/>
              <a:t>Improved stakeholder relations</a:t>
            </a:r>
          </a:p>
        </p:txBody>
      </p:sp>
      <p:sp>
        <p:nvSpPr>
          <p:cNvPr id="7" name="Content Placeholder 6"/>
          <p:cNvSpPr>
            <a:spLocks noGrp="1"/>
          </p:cNvSpPr>
          <p:nvPr>
            <p:ph sz="half" idx="2"/>
          </p:nvPr>
        </p:nvSpPr>
        <p:spPr/>
        <p:txBody>
          <a:bodyPr>
            <a:normAutofit/>
          </a:bodyPr>
          <a:lstStyle/>
          <a:p>
            <a:r>
              <a:rPr lang="en-AU" sz="3200" dirty="0" smtClean="0"/>
              <a:t>Reduced costs</a:t>
            </a:r>
          </a:p>
          <a:p>
            <a:r>
              <a:rPr lang="en-AU" sz="3200" dirty="0" smtClean="0"/>
              <a:t>Higher quality</a:t>
            </a:r>
          </a:p>
          <a:p>
            <a:r>
              <a:rPr lang="en-AU" sz="3200" dirty="0" smtClean="0"/>
              <a:t>Increased profit</a:t>
            </a:r>
          </a:p>
          <a:p>
            <a:r>
              <a:rPr lang="en-AU" sz="3200" dirty="0" smtClean="0"/>
              <a:t>Improved productivity</a:t>
            </a:r>
          </a:p>
          <a:p>
            <a:r>
              <a:rPr lang="en-AU" sz="3200" dirty="0" smtClean="0"/>
              <a:t>Enhanced staff morale</a:t>
            </a:r>
            <a:endParaRPr lang="en-A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 to="" calcmode="lin" valueType="num">
                                      <p:cBhvr>
                                        <p:cTn id="10" dur="1" fill="hold"/>
                                        <p:tgtEl>
                                          <p:spTgt spid="6">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to="" calcmode="lin" valueType="num">
                                      <p:cBhvr>
                                        <p:cTn id="15" dur="1" fill="hold"/>
                                        <p:tgtEl>
                                          <p:spTgt spid="6">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to="" calcmode="lin" valueType="num">
                                      <p:cBhvr>
                                        <p:cTn id="20" dur="1" fill="hold"/>
                                        <p:tgtEl>
                                          <p:spTgt spid="6">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to="" calcmode="lin" valueType="num">
                                      <p:cBhvr>
                                        <p:cTn id="25" dur="1" fill="hold"/>
                                        <p:tgtEl>
                                          <p:spTgt spid="6">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to="" calcmode="lin" valueType="num">
                                      <p:cBhvr>
                                        <p:cTn id="30" dur="1" fill="hold"/>
                                        <p:tgtEl>
                                          <p:spTgt spid="6">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to="" calcmode="lin" valueType="num">
                                      <p:cBhvr>
                                        <p:cTn id="35" dur="1" fill="hold"/>
                                        <p:tgtEl>
                                          <p:spTgt spid="6">
                                            <p:txEl>
                                              <p:pRg st="5" end="5"/>
                                            </p:txEl>
                                          </p:spTgt>
                                        </p:tgtEl>
                                        <p:attrNameLst>
                                          <p:attrName/>
                                        </p:attrNameLst>
                                      </p:cBhvr>
                                    </p:anim>
                                  </p:childTnLst>
                                </p:cTn>
                              </p:par>
                              <p:par>
                                <p:cTn id="36" presetID="24" presetClass="entr" presetSubtype="0" fill="hold" grpId="0" nodeType="with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to="" calcmode="lin" valueType="num">
                                      <p:cBhvr>
                                        <p:cTn id="38" dur="1" fill="hold"/>
                                        <p:tgtEl>
                                          <p:spTgt spid="7">
                                            <p:txEl>
                                              <p:pRg st="0" end="0"/>
                                            </p:txEl>
                                          </p:spTgt>
                                        </p:tgtEl>
                                        <p:attrNameLst>
                                          <p:attrName/>
                                        </p:attrNameLst>
                                      </p:cBhvr>
                                    </p:anim>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grpId="0" nodeType="click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to="" calcmode="lin" valueType="num">
                                      <p:cBhvr>
                                        <p:cTn id="43" dur="1" fill="hold"/>
                                        <p:tgtEl>
                                          <p:spTgt spid="7">
                                            <p:txEl>
                                              <p:pRg st="1" end="1"/>
                                            </p:txEl>
                                          </p:spTgt>
                                        </p:tgtEl>
                                        <p:attrNameLst>
                                          <p:attrName/>
                                        </p:attrNameLst>
                                      </p:cBhvr>
                                    </p:anim>
                                  </p:childTnLst>
                                </p:cTn>
                              </p:par>
                            </p:childTnLst>
                          </p:cTn>
                        </p:par>
                      </p:childTnLst>
                    </p:cTn>
                  </p:par>
                  <p:par>
                    <p:cTn id="44" fill="hold">
                      <p:stCondLst>
                        <p:cond delay="indefinite"/>
                      </p:stCondLst>
                      <p:childTnLst>
                        <p:par>
                          <p:cTn id="45" fill="hold">
                            <p:stCondLst>
                              <p:cond delay="0"/>
                            </p:stCondLst>
                            <p:childTnLst>
                              <p:par>
                                <p:cTn id="46" presetID="24" presetClass="entr" presetSubtype="0" fill="hold" grpId="0" nodeType="click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 to="" calcmode="lin" valueType="num">
                                      <p:cBhvr>
                                        <p:cTn id="48" dur="1" fill="hold"/>
                                        <p:tgtEl>
                                          <p:spTgt spid="7">
                                            <p:txEl>
                                              <p:pRg st="2" end="2"/>
                                            </p:txEl>
                                          </p:spTgt>
                                        </p:tgtEl>
                                        <p:attrNameLst>
                                          <p:attrName/>
                                        </p:attrNameLst>
                                      </p:cBhvr>
                                    </p:anim>
                                  </p:childTnLst>
                                </p:cTn>
                              </p:par>
                            </p:childTnLst>
                          </p:cTn>
                        </p:par>
                      </p:childTnLst>
                    </p:cTn>
                  </p:par>
                  <p:par>
                    <p:cTn id="49" fill="hold">
                      <p:stCondLst>
                        <p:cond delay="indefinite"/>
                      </p:stCondLst>
                      <p:childTnLst>
                        <p:par>
                          <p:cTn id="50" fill="hold">
                            <p:stCondLst>
                              <p:cond delay="0"/>
                            </p:stCondLst>
                            <p:childTnLst>
                              <p:par>
                                <p:cTn id="51" presetID="24" presetClass="entr" presetSubtype="0" fill="hold" grpId="0" nodeType="clickEffect">
                                  <p:stCondLst>
                                    <p:cond delay="0"/>
                                  </p:stCondLst>
                                  <p:childTnLst>
                                    <p:set>
                                      <p:cBhvr>
                                        <p:cTn id="52" dur="1" fill="hold">
                                          <p:stCondLst>
                                            <p:cond delay="0"/>
                                          </p:stCondLst>
                                        </p:cTn>
                                        <p:tgtEl>
                                          <p:spTgt spid="7">
                                            <p:txEl>
                                              <p:pRg st="3" end="3"/>
                                            </p:txEl>
                                          </p:spTgt>
                                        </p:tgtEl>
                                        <p:attrNameLst>
                                          <p:attrName>style.visibility</p:attrName>
                                        </p:attrNameLst>
                                      </p:cBhvr>
                                      <p:to>
                                        <p:strVal val="visible"/>
                                      </p:to>
                                    </p:set>
                                    <p:anim to="" calcmode="lin" valueType="num">
                                      <p:cBhvr>
                                        <p:cTn id="53" dur="1" fill="hold"/>
                                        <p:tgtEl>
                                          <p:spTgt spid="7">
                                            <p:txEl>
                                              <p:pRg st="3" end="3"/>
                                            </p:txEl>
                                          </p:spTgt>
                                        </p:tgtEl>
                                        <p:attrNameLst>
                                          <p:attrName/>
                                        </p:attrNameLst>
                                      </p:cBhvr>
                                    </p:anim>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0" nodeType="clickEffect">
                                  <p:stCondLst>
                                    <p:cond delay="0"/>
                                  </p:stCondLst>
                                  <p:childTnLst>
                                    <p:set>
                                      <p:cBhvr>
                                        <p:cTn id="57" dur="1" fill="hold">
                                          <p:stCondLst>
                                            <p:cond delay="0"/>
                                          </p:stCondLst>
                                        </p:cTn>
                                        <p:tgtEl>
                                          <p:spTgt spid="7">
                                            <p:txEl>
                                              <p:pRg st="4" end="4"/>
                                            </p:txEl>
                                          </p:spTgt>
                                        </p:tgtEl>
                                        <p:attrNameLst>
                                          <p:attrName>style.visibility</p:attrName>
                                        </p:attrNameLst>
                                      </p:cBhvr>
                                      <p:to>
                                        <p:strVal val="visible"/>
                                      </p:to>
                                    </p:set>
                                    <p:anim to="" calcmode="lin" valueType="num">
                                      <p:cBhvr>
                                        <p:cTn id="58" dur="1" fill="hold"/>
                                        <p:tgtEl>
                                          <p:spTgt spid="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Scope and objectives ... A guide</a:t>
            </a:r>
            <a:endParaRPr lang="en-AU" dirty="0"/>
          </a:p>
        </p:txBody>
      </p:sp>
      <p:sp>
        <p:nvSpPr>
          <p:cNvPr id="5" name="Content Placeholder 4"/>
          <p:cNvSpPr>
            <a:spLocks noGrp="1"/>
          </p:cNvSpPr>
          <p:nvPr>
            <p:ph idx="1"/>
          </p:nvPr>
        </p:nvSpPr>
        <p:spPr/>
        <p:txBody>
          <a:bodyPr>
            <a:normAutofit fontScale="92500" lnSpcReduction="10000"/>
          </a:bodyPr>
          <a:lstStyle/>
          <a:p>
            <a:r>
              <a:rPr lang="en-AU" sz="2400" dirty="0" smtClean="0"/>
              <a:t>Provision of awareness education and information that delivers knowledge</a:t>
            </a:r>
          </a:p>
          <a:p>
            <a:r>
              <a:rPr lang="en-AU" sz="2400" dirty="0" smtClean="0"/>
              <a:t>Employees at all levels to be part of the planning, implementation and evaluation of programs</a:t>
            </a:r>
          </a:p>
          <a:p>
            <a:r>
              <a:rPr lang="en-AU" sz="2400" dirty="0" smtClean="0"/>
              <a:t>The program has the full support, backing </a:t>
            </a:r>
            <a:r>
              <a:rPr lang="en-AU" sz="2400" dirty="0" err="1" smtClean="0"/>
              <a:t>nad</a:t>
            </a:r>
            <a:r>
              <a:rPr lang="en-AU" sz="2400" dirty="0" smtClean="0"/>
              <a:t> participation  (if possible) by senior management</a:t>
            </a:r>
          </a:p>
          <a:p>
            <a:r>
              <a:rPr lang="en-AU" sz="2400" dirty="0" smtClean="0"/>
              <a:t>Convenient facilities and supportive environment</a:t>
            </a:r>
          </a:p>
          <a:p>
            <a:r>
              <a:rPr lang="en-AU" sz="2400" dirty="0" smtClean="0"/>
              <a:t>The content of the program directly reflects the needs of the employees</a:t>
            </a:r>
          </a:p>
          <a:p>
            <a:r>
              <a:rPr lang="en-AU" sz="2400" dirty="0" smtClean="0"/>
              <a:t>A range of preventative program options be offered to staff</a:t>
            </a:r>
          </a:p>
          <a:p>
            <a:r>
              <a:rPr lang="en-AU" sz="2400" dirty="0" smtClean="0"/>
              <a:t>Sustained implementation &amp; evaluation is needed to achieve measureable incomes</a:t>
            </a:r>
          </a:p>
          <a:p>
            <a:r>
              <a:rPr lang="en-AU" sz="2400" dirty="0" smtClean="0"/>
              <a:t>May be more effective to target high risk groups e.g. smoking and high stress </a:t>
            </a:r>
            <a:endParaRPr lang="en-A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 to="" calcmode="lin" valueType="num">
                                      <p:cBhvr>
                                        <p:cTn id="10" dur="1" fill="hold"/>
                                        <p:tgtEl>
                                          <p:spTgt spid="5">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to="" calcmode="lin" valueType="num">
                                      <p:cBhvr>
                                        <p:cTn id="15" dur="1" fill="hold"/>
                                        <p:tgtEl>
                                          <p:spTgt spid="5">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to="" calcmode="lin" valueType="num">
                                      <p:cBhvr>
                                        <p:cTn id="20" dur="1" fill="hold"/>
                                        <p:tgtEl>
                                          <p:spTgt spid="5">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to="" calcmode="lin" valueType="num">
                                      <p:cBhvr>
                                        <p:cTn id="25" dur="1" fill="hold"/>
                                        <p:tgtEl>
                                          <p:spTgt spid="5">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 to="" calcmode="lin" valueType="num">
                                      <p:cBhvr>
                                        <p:cTn id="30" dur="1" fill="hold"/>
                                        <p:tgtEl>
                                          <p:spTgt spid="5">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 to="" calcmode="lin" valueType="num">
                                      <p:cBhvr>
                                        <p:cTn id="35" dur="1" fill="hold"/>
                                        <p:tgtEl>
                                          <p:spTgt spid="5">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grpId="0" nodeType="clickEffect">
                                  <p:stCondLst>
                                    <p:cond delay="0"/>
                                  </p:stCondLst>
                                  <p:childTnLst>
                                    <p:set>
                                      <p:cBhvr>
                                        <p:cTn id="39" dur="1" fill="hold">
                                          <p:stCondLst>
                                            <p:cond delay="0"/>
                                          </p:stCondLst>
                                        </p:cTn>
                                        <p:tgtEl>
                                          <p:spTgt spid="5">
                                            <p:txEl>
                                              <p:pRg st="6" end="6"/>
                                            </p:txEl>
                                          </p:spTgt>
                                        </p:tgtEl>
                                        <p:attrNameLst>
                                          <p:attrName>style.visibility</p:attrName>
                                        </p:attrNameLst>
                                      </p:cBhvr>
                                      <p:to>
                                        <p:strVal val="visible"/>
                                      </p:to>
                                    </p:set>
                                    <p:anim to="" calcmode="lin" valueType="num">
                                      <p:cBhvr>
                                        <p:cTn id="40" dur="1" fill="hold"/>
                                        <p:tgtEl>
                                          <p:spTgt spid="5">
                                            <p:txEl>
                                              <p:pRg st="6" end="6"/>
                                            </p:txEl>
                                          </p:spTgt>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grpId="0" nodeType="clickEffect">
                                  <p:stCondLst>
                                    <p:cond delay="0"/>
                                  </p:stCondLst>
                                  <p:childTnLst>
                                    <p:set>
                                      <p:cBhvr>
                                        <p:cTn id="44" dur="1" fill="hold">
                                          <p:stCondLst>
                                            <p:cond delay="0"/>
                                          </p:stCondLst>
                                        </p:cTn>
                                        <p:tgtEl>
                                          <p:spTgt spid="5">
                                            <p:txEl>
                                              <p:pRg st="7" end="7"/>
                                            </p:txEl>
                                          </p:spTgt>
                                        </p:tgtEl>
                                        <p:attrNameLst>
                                          <p:attrName>style.visibility</p:attrName>
                                        </p:attrNameLst>
                                      </p:cBhvr>
                                      <p:to>
                                        <p:strVal val="visible"/>
                                      </p:to>
                                    </p:set>
                                    <p:anim to="" calcmode="lin" valueType="num">
                                      <p:cBhvr>
                                        <p:cTn id="45" dur="1" fill="hold"/>
                                        <p:tgtEl>
                                          <p:spTgt spid="5">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planning involves ...</a:t>
            </a:r>
            <a:endParaRPr lang="en-AU" dirty="0"/>
          </a:p>
        </p:txBody>
      </p:sp>
      <p:sp>
        <p:nvSpPr>
          <p:cNvPr id="4" name="Content Placeholder 3"/>
          <p:cNvSpPr>
            <a:spLocks noGrp="1"/>
          </p:cNvSpPr>
          <p:nvPr>
            <p:ph sz="half" idx="1"/>
          </p:nvPr>
        </p:nvSpPr>
        <p:spPr/>
        <p:txBody>
          <a:bodyPr/>
          <a:lstStyle/>
          <a:p>
            <a:r>
              <a:rPr lang="en-AU" dirty="0" smtClean="0"/>
              <a:t>Defining objectives</a:t>
            </a:r>
          </a:p>
          <a:p>
            <a:r>
              <a:rPr lang="en-AU" dirty="0" smtClean="0"/>
              <a:t>Dividing the project in major tasks</a:t>
            </a:r>
          </a:p>
          <a:p>
            <a:r>
              <a:rPr lang="en-AU" dirty="0" smtClean="0"/>
              <a:t>Defining specific activities that need to be undertaken</a:t>
            </a:r>
          </a:p>
          <a:p>
            <a:r>
              <a:rPr lang="en-AU" dirty="0" smtClean="0"/>
              <a:t>Mapping the activities into a format that clearly depicts their sequence</a:t>
            </a:r>
            <a:endParaRPr lang="en-AU" dirty="0"/>
          </a:p>
        </p:txBody>
      </p:sp>
      <p:sp>
        <p:nvSpPr>
          <p:cNvPr id="5" name="Content Placeholder 4"/>
          <p:cNvSpPr>
            <a:spLocks noGrp="1"/>
          </p:cNvSpPr>
          <p:nvPr>
            <p:ph sz="half" idx="2"/>
          </p:nvPr>
        </p:nvSpPr>
        <p:spPr/>
        <p:txBody>
          <a:bodyPr/>
          <a:lstStyle/>
          <a:p>
            <a:r>
              <a:rPr lang="en-AU" dirty="0" smtClean="0"/>
              <a:t>Estimate how long it will take to complete each activity</a:t>
            </a:r>
          </a:p>
          <a:p>
            <a:r>
              <a:rPr lang="en-AU" dirty="0" smtClean="0"/>
              <a:t>Estimate how much each activity will cost</a:t>
            </a:r>
          </a:p>
          <a:p>
            <a:r>
              <a:rPr lang="en-AU" dirty="0" smtClean="0"/>
              <a:t>Calculate the overall project timeline and budget</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to="" calcmode="lin" valueType="num">
                                      <p:cBhvr>
                                        <p:cTn id="15" dur="1" fill="hold"/>
                                        <p:tgtEl>
                                          <p:spTgt spid="4">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to="" calcmode="lin" valueType="num">
                                      <p:cBhvr>
                                        <p:cTn id="20" dur="1" fill="hold"/>
                                        <p:tgtEl>
                                          <p:spTgt spid="4">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to="" calcmode="lin" valueType="num">
                                      <p:cBhvr>
                                        <p:cTn id="25" dur="1" fill="hold"/>
                                        <p:tgtEl>
                                          <p:spTgt spid="4">
                                            <p:txEl>
                                              <p:pRg st="3" end="3"/>
                                            </p:txEl>
                                          </p:spTgt>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5">
                                            <p:txEl>
                                              <p:pRg st="0" end="0"/>
                                            </p:txEl>
                                          </p:spTgt>
                                        </p:tgtEl>
                                        <p:attrNameLst>
                                          <p:attrName>style.visibility</p:attrName>
                                        </p:attrNameLst>
                                      </p:cBhvr>
                                      <p:to>
                                        <p:strVal val="visible"/>
                                      </p:to>
                                    </p:set>
                                    <p:anim to="" calcmode="lin" valueType="num">
                                      <p:cBhvr>
                                        <p:cTn id="28" dur="1" fill="hold"/>
                                        <p:tgtEl>
                                          <p:spTgt spid="5">
                                            <p:txEl>
                                              <p:pRg st="0" end="0"/>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 to="" calcmode="lin" valueType="num">
                                      <p:cBhvr>
                                        <p:cTn id="33" dur="1" fill="hold"/>
                                        <p:tgtEl>
                                          <p:spTgt spid="5">
                                            <p:txEl>
                                              <p:pRg st="1" end="1"/>
                                            </p:txEl>
                                          </p:spTgt>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 to="" calcmode="lin" valueType="num">
                                      <p:cBhvr>
                                        <p:cTn id="38" dur="1" fill="hold"/>
                                        <p:tgtEl>
                                          <p:spTgt spid="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project plan will include ...</a:t>
            </a:r>
            <a:endParaRPr lang="en-AU" dirty="0"/>
          </a:p>
        </p:txBody>
      </p:sp>
      <p:sp>
        <p:nvSpPr>
          <p:cNvPr id="3" name="Content Placeholder 2"/>
          <p:cNvSpPr>
            <a:spLocks noGrp="1"/>
          </p:cNvSpPr>
          <p:nvPr>
            <p:ph sz="half" idx="1"/>
          </p:nvPr>
        </p:nvSpPr>
        <p:spPr/>
        <p:txBody>
          <a:bodyPr>
            <a:normAutofit lnSpcReduction="10000"/>
          </a:bodyPr>
          <a:lstStyle/>
          <a:p>
            <a:r>
              <a:rPr lang="en-AU" dirty="0" smtClean="0"/>
              <a:t>Document details</a:t>
            </a:r>
          </a:p>
          <a:p>
            <a:r>
              <a:rPr lang="en-AU" dirty="0" smtClean="0"/>
              <a:t>Identification of stakeholders</a:t>
            </a:r>
          </a:p>
          <a:p>
            <a:r>
              <a:rPr lang="en-AU" dirty="0" smtClean="0"/>
              <a:t>The responsibility </a:t>
            </a:r>
            <a:r>
              <a:rPr lang="en-AU" dirty="0" smtClean="0"/>
              <a:t>of </a:t>
            </a:r>
            <a:r>
              <a:rPr lang="en-AU" dirty="0" smtClean="0"/>
              <a:t>project stakeholders</a:t>
            </a:r>
          </a:p>
          <a:p>
            <a:r>
              <a:rPr lang="en-AU" dirty="0" smtClean="0"/>
              <a:t>Project deliverables</a:t>
            </a:r>
          </a:p>
          <a:p>
            <a:r>
              <a:rPr lang="en-AU" dirty="0" smtClean="0"/>
              <a:t>Project constraints</a:t>
            </a:r>
          </a:p>
          <a:p>
            <a:r>
              <a:rPr lang="en-AU" dirty="0" smtClean="0"/>
              <a:t>Project team management</a:t>
            </a:r>
          </a:p>
          <a:p>
            <a:r>
              <a:rPr lang="en-AU" dirty="0" smtClean="0"/>
              <a:t>Communication management</a:t>
            </a:r>
          </a:p>
          <a:p>
            <a:endParaRPr lang="en-AU" dirty="0"/>
          </a:p>
        </p:txBody>
      </p:sp>
      <p:sp>
        <p:nvSpPr>
          <p:cNvPr id="4" name="Content Placeholder 3"/>
          <p:cNvSpPr>
            <a:spLocks noGrp="1"/>
          </p:cNvSpPr>
          <p:nvPr>
            <p:ph sz="half" idx="2"/>
          </p:nvPr>
        </p:nvSpPr>
        <p:spPr/>
        <p:txBody>
          <a:bodyPr>
            <a:normAutofit lnSpcReduction="10000"/>
          </a:bodyPr>
          <a:lstStyle/>
          <a:p>
            <a:r>
              <a:rPr lang="en-AU" dirty="0" smtClean="0"/>
              <a:t>Project documentation management</a:t>
            </a:r>
          </a:p>
          <a:p>
            <a:r>
              <a:rPr lang="en-AU" dirty="0" smtClean="0"/>
              <a:t>Risk management</a:t>
            </a:r>
          </a:p>
          <a:p>
            <a:r>
              <a:rPr lang="en-AU" dirty="0" smtClean="0"/>
              <a:t>Project time and work management</a:t>
            </a:r>
          </a:p>
          <a:p>
            <a:r>
              <a:rPr lang="en-AU" dirty="0" smtClean="0"/>
              <a:t>Project resource requirements</a:t>
            </a:r>
          </a:p>
          <a:p>
            <a:r>
              <a:rPr lang="en-AU" dirty="0" smtClean="0"/>
              <a:t>Change management</a:t>
            </a:r>
          </a:p>
          <a:p>
            <a:r>
              <a:rPr lang="en-AU" dirty="0" smtClean="0"/>
              <a:t>Budget and costs</a:t>
            </a:r>
          </a:p>
          <a:p>
            <a:r>
              <a:rPr lang="en-AU" dirty="0" smtClean="0"/>
              <a:t>Evaluation</a:t>
            </a:r>
          </a:p>
          <a:p>
            <a:endParaRPr lang="en-AU" dirty="0" smtClean="0"/>
          </a:p>
          <a:p>
            <a:endParaRPr lang="en-AU" dirty="0" smtClean="0"/>
          </a:p>
          <a:p>
            <a:endParaRPr lang="en-AU" dirty="0" smtClean="0"/>
          </a:p>
          <a:p>
            <a:endParaRPr lang="en-AU" dirty="0" smtClean="0"/>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to="" calcmode="lin" valueType="num">
                                      <p:cBhvr>
                                        <p:cTn id="10" dur="1" fill="hold"/>
                                        <p:tgtEl>
                                          <p:spTgt spid="3">
                                            <p:txEl>
                                              <p:pRg st="0" end="0"/>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to="" calcmode="lin" valueType="num">
                                      <p:cBhvr>
                                        <p:cTn id="20" dur="1" fill="hold"/>
                                        <p:tgtEl>
                                          <p:spTgt spid="3">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to="" calcmode="lin" valueType="num">
                                      <p:cBhvr>
                                        <p:cTn id="25" dur="1" fill="hold"/>
                                        <p:tgtEl>
                                          <p:spTgt spid="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to="" calcmode="lin" valueType="num">
                                      <p:cBhvr>
                                        <p:cTn id="30" dur="1" fill="hold"/>
                                        <p:tgtEl>
                                          <p:spTgt spid="3">
                                            <p:txEl>
                                              <p:pRg st="4" end="4"/>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to="" calcmode="lin" valueType="num">
                                      <p:cBhvr>
                                        <p:cTn id="35" dur="1" fill="hold"/>
                                        <p:tgtEl>
                                          <p:spTgt spid="3">
                                            <p:txEl>
                                              <p:pRg st="5" end="5"/>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to="" calcmode="lin" valueType="num">
                                      <p:cBhvr>
                                        <p:cTn id="40" dur="1" fill="hold"/>
                                        <p:tgtEl>
                                          <p:spTgt spid="3">
                                            <p:txEl>
                                              <p:pRg st="6" end="6"/>
                                            </p:txEl>
                                          </p:spTgt>
                                        </p:tgtEl>
                                        <p:attrNameLst>
                                          <p:attrName/>
                                        </p:attrNameLst>
                                      </p:cBhvr>
                                    </p:anim>
                                  </p:childTnLst>
                                </p:cTn>
                              </p:par>
                              <p:par>
                                <p:cTn id="41" presetID="24" presetClass="entr" presetSubtype="0" fill="hold" grpId="0" nodeType="with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 to="" calcmode="lin" valueType="num">
                                      <p:cBhvr>
                                        <p:cTn id="43" dur="1" fill="hold"/>
                                        <p:tgtEl>
                                          <p:spTgt spid="4">
                                            <p:txEl>
                                              <p:pRg st="0" end="0"/>
                                            </p:txEl>
                                          </p:spTgt>
                                        </p:tgtEl>
                                        <p:attrNameLst>
                                          <p:attrName/>
                                        </p:attrNameLst>
                                      </p:cBhvr>
                                    </p:anim>
                                  </p:childTnLst>
                                </p:cTn>
                              </p:par>
                            </p:childTnLst>
                          </p:cTn>
                        </p:par>
                      </p:childTnLst>
                    </p:cTn>
                  </p:par>
                  <p:par>
                    <p:cTn id="44" fill="hold">
                      <p:stCondLst>
                        <p:cond delay="indefinite"/>
                      </p:stCondLst>
                      <p:childTnLst>
                        <p:par>
                          <p:cTn id="45" fill="hold">
                            <p:stCondLst>
                              <p:cond delay="0"/>
                            </p:stCondLst>
                            <p:childTnLst>
                              <p:par>
                                <p:cTn id="46" presetID="24" presetClass="entr" presetSubtype="0" fill="hold" grpId="0" nodeType="clickEffect">
                                  <p:stCondLst>
                                    <p:cond delay="0"/>
                                  </p:stCondLst>
                                  <p:childTnLst>
                                    <p:set>
                                      <p:cBhvr>
                                        <p:cTn id="47" dur="1" fill="hold">
                                          <p:stCondLst>
                                            <p:cond delay="0"/>
                                          </p:stCondLst>
                                        </p:cTn>
                                        <p:tgtEl>
                                          <p:spTgt spid="4">
                                            <p:txEl>
                                              <p:pRg st="1" end="1"/>
                                            </p:txEl>
                                          </p:spTgt>
                                        </p:tgtEl>
                                        <p:attrNameLst>
                                          <p:attrName>style.visibility</p:attrName>
                                        </p:attrNameLst>
                                      </p:cBhvr>
                                      <p:to>
                                        <p:strVal val="visible"/>
                                      </p:to>
                                    </p:set>
                                    <p:anim to="" calcmode="lin" valueType="num">
                                      <p:cBhvr>
                                        <p:cTn id="48" dur="1" fill="hold"/>
                                        <p:tgtEl>
                                          <p:spTgt spid="4">
                                            <p:txEl>
                                              <p:pRg st="1" end="1"/>
                                            </p:txEl>
                                          </p:spTgt>
                                        </p:tgtEl>
                                        <p:attrNameLst>
                                          <p:attrName/>
                                        </p:attrNameLst>
                                      </p:cBhvr>
                                    </p:anim>
                                  </p:childTnLst>
                                </p:cTn>
                              </p:par>
                            </p:childTnLst>
                          </p:cTn>
                        </p:par>
                      </p:childTnLst>
                    </p:cTn>
                  </p:par>
                  <p:par>
                    <p:cTn id="49" fill="hold">
                      <p:stCondLst>
                        <p:cond delay="indefinite"/>
                      </p:stCondLst>
                      <p:childTnLst>
                        <p:par>
                          <p:cTn id="50" fill="hold">
                            <p:stCondLst>
                              <p:cond delay="0"/>
                            </p:stCondLst>
                            <p:childTnLst>
                              <p:par>
                                <p:cTn id="51" presetID="24" presetClass="entr" presetSubtype="0" fill="hold" grpId="0" nodeType="clickEffect">
                                  <p:stCondLst>
                                    <p:cond delay="0"/>
                                  </p:stCondLst>
                                  <p:childTnLst>
                                    <p:set>
                                      <p:cBhvr>
                                        <p:cTn id="52" dur="1" fill="hold">
                                          <p:stCondLst>
                                            <p:cond delay="0"/>
                                          </p:stCondLst>
                                        </p:cTn>
                                        <p:tgtEl>
                                          <p:spTgt spid="4">
                                            <p:txEl>
                                              <p:pRg st="2" end="2"/>
                                            </p:txEl>
                                          </p:spTgt>
                                        </p:tgtEl>
                                        <p:attrNameLst>
                                          <p:attrName>style.visibility</p:attrName>
                                        </p:attrNameLst>
                                      </p:cBhvr>
                                      <p:to>
                                        <p:strVal val="visible"/>
                                      </p:to>
                                    </p:set>
                                    <p:anim to="" calcmode="lin" valueType="num">
                                      <p:cBhvr>
                                        <p:cTn id="53" dur="1" fill="hold"/>
                                        <p:tgtEl>
                                          <p:spTgt spid="4">
                                            <p:txEl>
                                              <p:pRg st="2" end="2"/>
                                            </p:txEl>
                                          </p:spTgt>
                                        </p:tgtEl>
                                        <p:attrNameLst>
                                          <p:attrName/>
                                        </p:attrNameLst>
                                      </p:cBhvr>
                                    </p:anim>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0" nodeType="clickEffect">
                                  <p:stCondLst>
                                    <p:cond delay="0"/>
                                  </p:stCondLst>
                                  <p:childTnLst>
                                    <p:set>
                                      <p:cBhvr>
                                        <p:cTn id="57" dur="1" fill="hold">
                                          <p:stCondLst>
                                            <p:cond delay="0"/>
                                          </p:stCondLst>
                                        </p:cTn>
                                        <p:tgtEl>
                                          <p:spTgt spid="4">
                                            <p:txEl>
                                              <p:pRg st="3" end="3"/>
                                            </p:txEl>
                                          </p:spTgt>
                                        </p:tgtEl>
                                        <p:attrNameLst>
                                          <p:attrName>style.visibility</p:attrName>
                                        </p:attrNameLst>
                                      </p:cBhvr>
                                      <p:to>
                                        <p:strVal val="visible"/>
                                      </p:to>
                                    </p:set>
                                    <p:anim to="" calcmode="lin" valueType="num">
                                      <p:cBhvr>
                                        <p:cTn id="58" dur="1" fill="hold"/>
                                        <p:tgtEl>
                                          <p:spTgt spid="4">
                                            <p:txEl>
                                              <p:pRg st="3" end="3"/>
                                            </p:txEl>
                                          </p:spTgt>
                                        </p:tgtEl>
                                        <p:attrNameLst>
                                          <p:attrName/>
                                        </p:attrNameLst>
                                      </p:cBhvr>
                                    </p:anim>
                                  </p:childTnLst>
                                </p:cTn>
                              </p:par>
                            </p:childTnLst>
                          </p:cTn>
                        </p:par>
                      </p:childTnLst>
                    </p:cTn>
                  </p:par>
                  <p:par>
                    <p:cTn id="59" fill="hold">
                      <p:stCondLst>
                        <p:cond delay="indefinite"/>
                      </p:stCondLst>
                      <p:childTnLst>
                        <p:par>
                          <p:cTn id="60" fill="hold">
                            <p:stCondLst>
                              <p:cond delay="0"/>
                            </p:stCondLst>
                            <p:childTnLst>
                              <p:par>
                                <p:cTn id="61" presetID="24" presetClass="entr" presetSubtype="0" fill="hold" grpId="0" nodeType="clickEffect">
                                  <p:stCondLst>
                                    <p:cond delay="0"/>
                                  </p:stCondLst>
                                  <p:childTnLst>
                                    <p:set>
                                      <p:cBhvr>
                                        <p:cTn id="62" dur="1" fill="hold">
                                          <p:stCondLst>
                                            <p:cond delay="0"/>
                                          </p:stCondLst>
                                        </p:cTn>
                                        <p:tgtEl>
                                          <p:spTgt spid="4">
                                            <p:txEl>
                                              <p:pRg st="4" end="4"/>
                                            </p:txEl>
                                          </p:spTgt>
                                        </p:tgtEl>
                                        <p:attrNameLst>
                                          <p:attrName>style.visibility</p:attrName>
                                        </p:attrNameLst>
                                      </p:cBhvr>
                                      <p:to>
                                        <p:strVal val="visible"/>
                                      </p:to>
                                    </p:set>
                                    <p:anim to="" calcmode="lin" valueType="num">
                                      <p:cBhvr>
                                        <p:cTn id="63" dur="1" fill="hold"/>
                                        <p:tgtEl>
                                          <p:spTgt spid="4">
                                            <p:txEl>
                                              <p:pRg st="4" end="4"/>
                                            </p:txEl>
                                          </p:spTgt>
                                        </p:tgtEl>
                                        <p:attrNameLst>
                                          <p:attrName/>
                                        </p:attrNameLst>
                                      </p:cBhvr>
                                    </p:anim>
                                  </p:childTnLst>
                                </p:cTn>
                              </p:par>
                            </p:childTnLst>
                          </p:cTn>
                        </p:par>
                      </p:childTnLst>
                    </p:cTn>
                  </p:par>
                  <p:par>
                    <p:cTn id="64" fill="hold">
                      <p:stCondLst>
                        <p:cond delay="indefinite"/>
                      </p:stCondLst>
                      <p:childTnLst>
                        <p:par>
                          <p:cTn id="65" fill="hold">
                            <p:stCondLst>
                              <p:cond delay="0"/>
                            </p:stCondLst>
                            <p:childTnLst>
                              <p:par>
                                <p:cTn id="66" presetID="24" presetClass="entr" presetSubtype="0" fill="hold" grpId="0" nodeType="clickEffect">
                                  <p:stCondLst>
                                    <p:cond delay="0"/>
                                  </p:stCondLst>
                                  <p:childTnLst>
                                    <p:set>
                                      <p:cBhvr>
                                        <p:cTn id="67" dur="1" fill="hold">
                                          <p:stCondLst>
                                            <p:cond delay="0"/>
                                          </p:stCondLst>
                                        </p:cTn>
                                        <p:tgtEl>
                                          <p:spTgt spid="4">
                                            <p:txEl>
                                              <p:pRg st="5" end="5"/>
                                            </p:txEl>
                                          </p:spTgt>
                                        </p:tgtEl>
                                        <p:attrNameLst>
                                          <p:attrName>style.visibility</p:attrName>
                                        </p:attrNameLst>
                                      </p:cBhvr>
                                      <p:to>
                                        <p:strVal val="visible"/>
                                      </p:to>
                                    </p:set>
                                    <p:anim to="" calcmode="lin" valueType="num">
                                      <p:cBhvr>
                                        <p:cTn id="68" dur="1" fill="hold"/>
                                        <p:tgtEl>
                                          <p:spTgt spid="4">
                                            <p:txEl>
                                              <p:pRg st="5" end="5"/>
                                            </p:txEl>
                                          </p:spTgt>
                                        </p:tgtEl>
                                        <p:attrNameLst>
                                          <p:attrName/>
                                        </p:attrNameLst>
                                      </p:cBhvr>
                                    </p:anim>
                                  </p:childTnLst>
                                </p:cTn>
                              </p:par>
                            </p:childTnLst>
                          </p:cTn>
                        </p:par>
                      </p:childTnLst>
                    </p:cTn>
                  </p:par>
                  <p:par>
                    <p:cTn id="69" fill="hold">
                      <p:stCondLst>
                        <p:cond delay="indefinite"/>
                      </p:stCondLst>
                      <p:childTnLst>
                        <p:par>
                          <p:cTn id="70" fill="hold">
                            <p:stCondLst>
                              <p:cond delay="0"/>
                            </p:stCondLst>
                            <p:childTnLst>
                              <p:par>
                                <p:cTn id="71" presetID="24" presetClass="entr" presetSubtype="0" fill="hold" grpId="0" nodeType="clickEffect">
                                  <p:stCondLst>
                                    <p:cond delay="0"/>
                                  </p:stCondLst>
                                  <p:childTnLst>
                                    <p:set>
                                      <p:cBhvr>
                                        <p:cTn id="72" dur="1" fill="hold">
                                          <p:stCondLst>
                                            <p:cond delay="0"/>
                                          </p:stCondLst>
                                        </p:cTn>
                                        <p:tgtEl>
                                          <p:spTgt spid="4">
                                            <p:txEl>
                                              <p:pRg st="6" end="6"/>
                                            </p:txEl>
                                          </p:spTgt>
                                        </p:tgtEl>
                                        <p:attrNameLst>
                                          <p:attrName>style.visibility</p:attrName>
                                        </p:attrNameLst>
                                      </p:cBhvr>
                                      <p:to>
                                        <p:strVal val="visible"/>
                                      </p:to>
                                    </p:set>
                                    <p:anim to="" calcmode="lin" valueType="num">
                                      <p:cBhvr>
                                        <p:cTn id="73" dur="1" fill="hold"/>
                                        <p:tgtEl>
                                          <p:spTgt spid="4">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definition ...</a:t>
            </a:r>
            <a:endParaRPr lang="en-AU" dirty="0"/>
          </a:p>
        </p:txBody>
      </p:sp>
      <p:sp>
        <p:nvSpPr>
          <p:cNvPr id="5" name="Content Placeholder 4"/>
          <p:cNvSpPr>
            <a:spLocks noGrp="1"/>
          </p:cNvSpPr>
          <p:nvPr>
            <p:ph idx="1"/>
          </p:nvPr>
        </p:nvSpPr>
        <p:spPr>
          <a:xfrm>
            <a:off x="323528" y="1628800"/>
            <a:ext cx="8568952" cy="4968551"/>
          </a:xfrm>
        </p:spPr>
        <p:txBody>
          <a:bodyPr>
            <a:normAutofit fontScale="85000" lnSpcReduction="10000"/>
          </a:bodyPr>
          <a:lstStyle/>
          <a:p>
            <a:r>
              <a:rPr lang="en-AU" sz="2800" dirty="0" smtClean="0"/>
              <a:t>Program purpose</a:t>
            </a:r>
          </a:p>
          <a:p>
            <a:pPr lvl="1"/>
            <a:r>
              <a:rPr lang="en-AU" sz="2400" dirty="0" smtClean="0"/>
              <a:t>What is the reason for doing the project?</a:t>
            </a:r>
          </a:p>
          <a:p>
            <a:pPr lvl="1"/>
            <a:r>
              <a:rPr lang="en-AU" sz="2400" dirty="0" smtClean="0"/>
              <a:t>What essentially is the project about?</a:t>
            </a:r>
          </a:p>
          <a:p>
            <a:pPr lvl="1"/>
            <a:r>
              <a:rPr lang="en-AU" sz="2400" dirty="0" smtClean="0"/>
              <a:t>Who wants it done and why?</a:t>
            </a:r>
          </a:p>
          <a:p>
            <a:pPr lvl="1"/>
            <a:r>
              <a:rPr lang="en-AU" sz="2400" dirty="0" smtClean="0"/>
              <a:t>What should be the project be titled?</a:t>
            </a:r>
          </a:p>
          <a:p>
            <a:r>
              <a:rPr lang="en-AU" sz="2800" dirty="0" smtClean="0"/>
              <a:t>Program scope</a:t>
            </a:r>
          </a:p>
          <a:p>
            <a:pPr lvl="1"/>
            <a:r>
              <a:rPr lang="en-AU" sz="2400" dirty="0" smtClean="0"/>
              <a:t>What work must be done to produce the project</a:t>
            </a:r>
          </a:p>
          <a:p>
            <a:pPr lvl="1"/>
            <a:r>
              <a:rPr lang="en-AU" sz="2400" dirty="0" smtClean="0"/>
              <a:t>What processes must be developed to create them</a:t>
            </a:r>
          </a:p>
          <a:p>
            <a:r>
              <a:rPr lang="en-AU" sz="2800" dirty="0" smtClean="0"/>
              <a:t>Program goals or targets</a:t>
            </a:r>
          </a:p>
          <a:p>
            <a:pPr lvl="1"/>
            <a:r>
              <a:rPr lang="en-AU" sz="2400" dirty="0" smtClean="0"/>
              <a:t>What needs to be achieved</a:t>
            </a:r>
          </a:p>
          <a:p>
            <a:pPr lvl="1"/>
            <a:r>
              <a:rPr lang="en-AU" sz="2400" dirty="0" smtClean="0"/>
              <a:t>By when do the outcomes need to be achieved</a:t>
            </a:r>
          </a:p>
          <a:p>
            <a:pPr lvl="1"/>
            <a:r>
              <a:rPr lang="en-AU" sz="2400" dirty="0" smtClean="0"/>
              <a:t>Why are goals vital</a:t>
            </a:r>
          </a:p>
          <a:p>
            <a:r>
              <a:rPr lang="en-AU" dirty="0" smtClean="0"/>
              <a:t>Program objective and deliverables</a:t>
            </a:r>
          </a:p>
          <a:p>
            <a:pPr lvl="1"/>
            <a:r>
              <a:rPr lang="en-AU" smtClean="0"/>
              <a:t>What specific </a:t>
            </a:r>
            <a:r>
              <a:rPr lang="en-AU" dirty="0" smtClean="0"/>
              <a:t>measurable objectives  need to be  developed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 to="" calcmode="lin" valueType="num">
                                      <p:cBhvr>
                                        <p:cTn id="10" dur="1" fill="hold"/>
                                        <p:tgtEl>
                                          <p:spTgt spid="5">
                                            <p:txEl>
                                              <p:pRg st="0" end="0"/>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to="" calcmode="lin" valueType="num">
                                      <p:cBhvr>
                                        <p:cTn id="13" dur="1" fill="hold"/>
                                        <p:tgtEl>
                                          <p:spTgt spid="5">
                                            <p:txEl>
                                              <p:pRg st="1" end="1"/>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 to="" calcmode="lin" valueType="num">
                                      <p:cBhvr>
                                        <p:cTn id="16" dur="1" fill="hold"/>
                                        <p:tgtEl>
                                          <p:spTgt spid="5">
                                            <p:txEl>
                                              <p:pRg st="2" end="2"/>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to="" calcmode="lin" valueType="num">
                                      <p:cBhvr>
                                        <p:cTn id="19" dur="1" fill="hold"/>
                                        <p:tgtEl>
                                          <p:spTgt spid="5">
                                            <p:txEl>
                                              <p:pRg st="3" end="3"/>
                                            </p:txEl>
                                          </p:spTgt>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 to="" calcmode="lin" valueType="num">
                                      <p:cBhvr>
                                        <p:cTn id="22" dur="1" fill="hold"/>
                                        <p:tgtEl>
                                          <p:spTgt spid="5">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 to="" calcmode="lin" valueType="num">
                                      <p:cBhvr>
                                        <p:cTn id="27" dur="1" fill="hold"/>
                                        <p:tgtEl>
                                          <p:spTgt spid="5">
                                            <p:txEl>
                                              <p:pRg st="5" end="5"/>
                                            </p:txEl>
                                          </p:spTgt>
                                        </p:tgtEl>
                                        <p:attrNameLst>
                                          <p:attrName/>
                                        </p:attrNameLst>
                                      </p:cBhvr>
                                    </p:anim>
                                  </p:childTnLst>
                                </p:cTn>
                              </p:par>
                              <p:par>
                                <p:cTn id="28" presetID="24" presetClass="entr" presetSubtype="0" fill="hold" grpId="0" nodeType="with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 to="" calcmode="lin" valueType="num">
                                      <p:cBhvr>
                                        <p:cTn id="30" dur="1" fill="hold"/>
                                        <p:tgtEl>
                                          <p:spTgt spid="5">
                                            <p:txEl>
                                              <p:pRg st="6" end="6"/>
                                            </p:txEl>
                                          </p:spTgt>
                                        </p:tgtEl>
                                        <p:attrNameLst>
                                          <p:attrName/>
                                        </p:attrNameLst>
                                      </p:cBhvr>
                                    </p:anim>
                                  </p:childTnLst>
                                </p:cTn>
                              </p:par>
                              <p:par>
                                <p:cTn id="31" presetID="24" presetClass="entr" presetSubtype="0" fill="hold" grpId="0" nodeType="with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anim to="" calcmode="lin" valueType="num">
                                      <p:cBhvr>
                                        <p:cTn id="33" dur="1" fill="hold"/>
                                        <p:tgtEl>
                                          <p:spTgt spid="5">
                                            <p:txEl>
                                              <p:pRg st="7" end="7"/>
                                            </p:txEl>
                                          </p:spTgt>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5">
                                            <p:txEl>
                                              <p:pRg st="8" end="8"/>
                                            </p:txEl>
                                          </p:spTgt>
                                        </p:tgtEl>
                                        <p:attrNameLst>
                                          <p:attrName>style.visibility</p:attrName>
                                        </p:attrNameLst>
                                      </p:cBhvr>
                                      <p:to>
                                        <p:strVal val="visible"/>
                                      </p:to>
                                    </p:set>
                                    <p:anim to="" calcmode="lin" valueType="num">
                                      <p:cBhvr>
                                        <p:cTn id="38" dur="1" fill="hold"/>
                                        <p:tgtEl>
                                          <p:spTgt spid="5">
                                            <p:txEl>
                                              <p:pRg st="8" end="8"/>
                                            </p:txEl>
                                          </p:spTgt>
                                        </p:tgtEl>
                                        <p:attrNameLst>
                                          <p:attrName/>
                                        </p:attrNameLst>
                                      </p:cBhvr>
                                    </p:anim>
                                  </p:childTnLst>
                                </p:cTn>
                              </p:par>
                              <p:par>
                                <p:cTn id="39" presetID="24" presetClass="entr" presetSubtype="0" fill="hold" grpId="0" nodeType="withEffect">
                                  <p:stCondLst>
                                    <p:cond delay="0"/>
                                  </p:stCondLst>
                                  <p:childTnLst>
                                    <p:set>
                                      <p:cBhvr>
                                        <p:cTn id="40" dur="1" fill="hold">
                                          <p:stCondLst>
                                            <p:cond delay="0"/>
                                          </p:stCondLst>
                                        </p:cTn>
                                        <p:tgtEl>
                                          <p:spTgt spid="5">
                                            <p:txEl>
                                              <p:pRg st="9" end="9"/>
                                            </p:txEl>
                                          </p:spTgt>
                                        </p:tgtEl>
                                        <p:attrNameLst>
                                          <p:attrName>style.visibility</p:attrName>
                                        </p:attrNameLst>
                                      </p:cBhvr>
                                      <p:to>
                                        <p:strVal val="visible"/>
                                      </p:to>
                                    </p:set>
                                    <p:anim to="" calcmode="lin" valueType="num">
                                      <p:cBhvr>
                                        <p:cTn id="41" dur="1" fill="hold"/>
                                        <p:tgtEl>
                                          <p:spTgt spid="5">
                                            <p:txEl>
                                              <p:pRg st="9" end="9"/>
                                            </p:txEl>
                                          </p:spTgt>
                                        </p:tgtEl>
                                        <p:attrNameLst>
                                          <p:attrName/>
                                        </p:attrNameLst>
                                      </p:cBhvr>
                                    </p:anim>
                                  </p:childTnLst>
                                </p:cTn>
                              </p:par>
                              <p:par>
                                <p:cTn id="42" presetID="24" presetClass="entr" presetSubtype="0" fill="hold" grpId="0" nodeType="withEffect">
                                  <p:stCondLst>
                                    <p:cond delay="0"/>
                                  </p:stCondLst>
                                  <p:childTnLst>
                                    <p:set>
                                      <p:cBhvr>
                                        <p:cTn id="43" dur="1" fill="hold">
                                          <p:stCondLst>
                                            <p:cond delay="0"/>
                                          </p:stCondLst>
                                        </p:cTn>
                                        <p:tgtEl>
                                          <p:spTgt spid="5">
                                            <p:txEl>
                                              <p:pRg st="10" end="10"/>
                                            </p:txEl>
                                          </p:spTgt>
                                        </p:tgtEl>
                                        <p:attrNameLst>
                                          <p:attrName>style.visibility</p:attrName>
                                        </p:attrNameLst>
                                      </p:cBhvr>
                                      <p:to>
                                        <p:strVal val="visible"/>
                                      </p:to>
                                    </p:set>
                                    <p:anim to="" calcmode="lin" valueType="num">
                                      <p:cBhvr>
                                        <p:cTn id="44" dur="1" fill="hold"/>
                                        <p:tgtEl>
                                          <p:spTgt spid="5">
                                            <p:txEl>
                                              <p:pRg st="10" end="10"/>
                                            </p:txEl>
                                          </p:spTgt>
                                        </p:tgtEl>
                                        <p:attrNameLst>
                                          <p:attrName/>
                                        </p:attrNameLst>
                                      </p:cBhvr>
                                    </p:anim>
                                  </p:childTnLst>
                                </p:cTn>
                              </p:par>
                              <p:par>
                                <p:cTn id="45" presetID="24" presetClass="entr" presetSubtype="0" fill="hold" grpId="0" nodeType="withEffect">
                                  <p:stCondLst>
                                    <p:cond delay="0"/>
                                  </p:stCondLst>
                                  <p:childTnLst>
                                    <p:set>
                                      <p:cBhvr>
                                        <p:cTn id="46" dur="1" fill="hold">
                                          <p:stCondLst>
                                            <p:cond delay="0"/>
                                          </p:stCondLst>
                                        </p:cTn>
                                        <p:tgtEl>
                                          <p:spTgt spid="5">
                                            <p:txEl>
                                              <p:pRg st="11" end="11"/>
                                            </p:txEl>
                                          </p:spTgt>
                                        </p:tgtEl>
                                        <p:attrNameLst>
                                          <p:attrName>style.visibility</p:attrName>
                                        </p:attrNameLst>
                                      </p:cBhvr>
                                      <p:to>
                                        <p:strVal val="visible"/>
                                      </p:to>
                                    </p:set>
                                    <p:anim to="" calcmode="lin" valueType="num">
                                      <p:cBhvr>
                                        <p:cTn id="47" dur="1" fill="hold"/>
                                        <p:tgtEl>
                                          <p:spTgt spid="5">
                                            <p:txEl>
                                              <p:pRg st="11" end="11"/>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5">
                                            <p:txEl>
                                              <p:pRg st="12" end="12"/>
                                            </p:txEl>
                                          </p:spTgt>
                                        </p:tgtEl>
                                        <p:attrNameLst>
                                          <p:attrName>style.visibility</p:attrName>
                                        </p:attrNameLst>
                                      </p:cBhvr>
                                      <p:to>
                                        <p:strVal val="visible"/>
                                      </p:to>
                                    </p:set>
                                    <p:anim to="" calcmode="lin" valueType="num">
                                      <p:cBhvr>
                                        <p:cTn id="52" dur="1" fill="hold"/>
                                        <p:tgtEl>
                                          <p:spTgt spid="5">
                                            <p:txEl>
                                              <p:pRg st="12" end="12"/>
                                            </p:txEl>
                                          </p:spTgt>
                                        </p:tgtEl>
                                        <p:attrNameLst>
                                          <p:attrName/>
                                        </p:attrNameLst>
                                      </p:cBhvr>
                                    </p:anim>
                                  </p:childTnLst>
                                </p:cTn>
                              </p:par>
                              <p:par>
                                <p:cTn id="53" presetID="24" presetClass="entr" presetSubtype="0" fill="hold" grpId="0" nodeType="withEffect">
                                  <p:stCondLst>
                                    <p:cond delay="0"/>
                                  </p:stCondLst>
                                  <p:childTnLst>
                                    <p:set>
                                      <p:cBhvr>
                                        <p:cTn id="54" dur="1" fill="hold">
                                          <p:stCondLst>
                                            <p:cond delay="0"/>
                                          </p:stCondLst>
                                        </p:cTn>
                                        <p:tgtEl>
                                          <p:spTgt spid="5">
                                            <p:txEl>
                                              <p:pRg st="13" end="13"/>
                                            </p:txEl>
                                          </p:spTgt>
                                        </p:tgtEl>
                                        <p:attrNameLst>
                                          <p:attrName>style.visibility</p:attrName>
                                        </p:attrNameLst>
                                      </p:cBhvr>
                                      <p:to>
                                        <p:strVal val="visible"/>
                                      </p:to>
                                    </p:set>
                                    <p:anim to="" calcmode="lin" valueType="num">
                                      <p:cBhvr>
                                        <p:cTn id="55" dur="1" fill="hold"/>
                                        <p:tgtEl>
                                          <p:spTgt spid="5">
                                            <p:txEl>
                                              <p:pRg st="13" end="1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Aligning projects with corporate vision and objectives</a:t>
            </a:r>
            <a:endParaRPr lang="en-AU" dirty="0"/>
          </a:p>
        </p:txBody>
      </p:sp>
      <p:sp>
        <p:nvSpPr>
          <p:cNvPr id="3" name="Content Placeholder 2"/>
          <p:cNvSpPr>
            <a:spLocks noGrp="1"/>
          </p:cNvSpPr>
          <p:nvPr>
            <p:ph idx="1"/>
          </p:nvPr>
        </p:nvSpPr>
        <p:spPr/>
        <p:txBody>
          <a:bodyPr/>
          <a:lstStyle/>
          <a:p>
            <a:pPr>
              <a:buNone/>
            </a:pPr>
            <a:r>
              <a:rPr lang="en-AU" dirty="0" smtClean="0"/>
              <a:t>Personal effectiveness programs need to align with corporate vision, strategic and operational objectiveness and be designed to meet the need for more relevant and flexible workplace practises that increase organisational effectiveness and efficiency as well as enhance employee morale, job satisfaction and productivity.</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Allocate program responsibilities &amp; communicate to stakeholders</a:t>
            </a:r>
            <a:endParaRPr lang="en-AU" dirty="0"/>
          </a:p>
        </p:txBody>
      </p:sp>
      <p:sp>
        <p:nvSpPr>
          <p:cNvPr id="4" name="Content Placeholder 3"/>
          <p:cNvSpPr>
            <a:spLocks noGrp="1"/>
          </p:cNvSpPr>
          <p:nvPr>
            <p:ph sz="half" idx="1"/>
          </p:nvPr>
        </p:nvSpPr>
        <p:spPr/>
        <p:txBody>
          <a:bodyPr>
            <a:normAutofit/>
          </a:bodyPr>
          <a:lstStyle/>
          <a:p>
            <a:r>
              <a:rPr lang="en-AU" sz="3600" dirty="0" smtClean="0"/>
              <a:t>Project role and responsibilities need to be agreed upon and clearly communicated to all stakeholders</a:t>
            </a:r>
            <a:endParaRPr lang="en-AU" sz="3600" dirty="0"/>
          </a:p>
        </p:txBody>
      </p:sp>
      <p:pic>
        <p:nvPicPr>
          <p:cNvPr id="1026" name="Picture 2"/>
          <p:cNvPicPr>
            <a:picLocks noGrp="1" noChangeAspect="1" noChangeArrowheads="1"/>
          </p:cNvPicPr>
          <p:nvPr>
            <p:ph sz="half" idx="2"/>
          </p:nvPr>
        </p:nvPicPr>
        <p:blipFill>
          <a:blip r:embed="rId2" cstate="print"/>
          <a:srcRect/>
          <a:stretch>
            <a:fillRect/>
          </a:stretch>
        </p:blipFill>
        <p:spPr bwMode="auto">
          <a:xfrm rot="16200000">
            <a:off x="4113937" y="2050677"/>
            <a:ext cx="5416444" cy="41406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to="" calcmode="lin" valueType="num">
                                      <p:cBhvr>
                                        <p:cTn id="10" dur="1" fill="hold"/>
                                        <p:tgtEl>
                                          <p:spTgt spid="4">
                                            <p:txEl>
                                              <p:pRg st="0" end="0"/>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 to="" calcmode="lin" valueType="num">
                                      <p:cBhvr>
                                        <p:cTn id="13" dur="1" fill="hold"/>
                                        <p:tgtEl>
                                          <p:spTgt spid="10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88</TotalTime>
  <Words>615</Words>
  <Application>Microsoft Office PowerPoint</Application>
  <PresentationFormat>On-screen Show (4:3)</PresentationFormat>
  <Paragraphs>98</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Module</vt:lpstr>
      <vt:lpstr>Adobe Acrobat Document</vt:lpstr>
      <vt:lpstr>Planning programs that enhance personal effectiveness</vt:lpstr>
      <vt:lpstr>Introduction</vt:lpstr>
      <vt:lpstr>Project management methodology</vt:lpstr>
      <vt:lpstr>Scope and objectives ... A guide</vt:lpstr>
      <vt:lpstr>Project planning involves ...</vt:lpstr>
      <vt:lpstr>A project plan will include ...</vt:lpstr>
      <vt:lpstr>Project definition ...</vt:lpstr>
      <vt:lpstr>Aligning projects with corporate vision and objectives</vt:lpstr>
      <vt:lpstr>Allocate program responsibilities &amp; communicate to stakeholders</vt:lpstr>
      <vt:lpstr>Project scheduling methods</vt:lpstr>
      <vt:lpstr>Summary</vt:lpstr>
      <vt:lpstr>Student readings/activities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programs that enhance personal effectiveness</dc:title>
  <dc:creator>John</dc:creator>
  <cp:lastModifiedBy>SHGG13-01</cp:lastModifiedBy>
  <cp:revision>12</cp:revision>
  <dcterms:created xsi:type="dcterms:W3CDTF">2011-08-08T09:57:55Z</dcterms:created>
  <dcterms:modified xsi:type="dcterms:W3CDTF">2011-09-13T04:05:27Z</dcterms:modified>
</cp:coreProperties>
</file>